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4-1.png>
</file>

<file path=ppt/media/image-5-1.png>
</file>

<file path=ppt/media/image-5-2.png>
</file>

<file path=ppt/media/image-6-1.png>
</file>

<file path=ppt/media/image-6-2.png>
</file>

<file path=ppt/media/image-6-3.png>
</file>

<file path=ppt/media/image-6-4.png>
</file>

<file path=ppt/media/image-6-5.png>
</file>

<file path=ppt/media/image-7-1.png>
</file>

<file path=ppt/media/image-7-2.png>
</file>

<file path=ppt/media/image-8-1.png>
</file>

<file path=ppt/media/image-8-2.png>
</file>

<file path=ppt/media/image-8-3.png>
</file>

<file path=ppt/media/image-8-4.png>
</file>

<file path=ppt/media/image-8-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3-1.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7" Type="http://schemas.openxmlformats.org/officeDocument/2006/relationships/slideLayout" Target="../slideLayouts/slideLayout1.xml"/><Relationship Id="rId8"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50437" y="990243"/>
            <a:ext cx="7415927" cy="3193971"/>
          </a:xfrm>
          <a:prstGeom prst="rect">
            <a:avLst/>
          </a:prstGeom>
          <a:noFill/>
          <a:ln/>
        </p:spPr>
        <p:txBody>
          <a:bodyPr wrap="square" rtlCol="0" anchor="t"/>
          <a:lstStyle/>
          <a:p>
            <a:pPr indent="0" marL="0">
              <a:lnSpc>
                <a:spcPts val="8384"/>
              </a:lnSpc>
              <a:buNone/>
            </a:pPr>
            <a:r>
              <a:rPr lang="en-US" sz="6707" b="1" dirty="0">
                <a:solidFill>
                  <a:srgbClr val="FF726D"/>
                </a:solidFill>
                <a:latin typeface="Inconsolata" pitchFamily="34" charset="0"/>
                <a:ea typeface="Inconsolata" pitchFamily="34" charset="-122"/>
                <a:cs typeface="Inconsolata" pitchFamily="34" charset="-120"/>
              </a:rPr>
              <a:t>Introduction to Machine Learning and Deep Learning</a:t>
            </a:r>
            <a:endParaRPr lang="en-US" sz="6707" dirty="0"/>
          </a:p>
        </p:txBody>
      </p:sp>
      <p:sp>
        <p:nvSpPr>
          <p:cNvPr id="6" name="Text 3"/>
          <p:cNvSpPr/>
          <p:nvPr/>
        </p:nvSpPr>
        <p:spPr>
          <a:xfrm>
            <a:off x="6350437" y="4554498"/>
            <a:ext cx="7415927" cy="1975247"/>
          </a:xfrm>
          <a:prstGeom prst="rect">
            <a:avLst/>
          </a:prstGeom>
          <a:noFill/>
          <a:ln/>
        </p:spPr>
        <p:txBody>
          <a:bodyPr wrap="square" rtlCol="0" anchor="t"/>
          <a:lstStyle/>
          <a:p>
            <a:pPr indent="0" marL="0">
              <a:lnSpc>
                <a:spcPts val="3110"/>
              </a:lnSpc>
              <a:buNone/>
            </a:pPr>
            <a:r>
              <a:rPr lang="en-US" sz="1944" dirty="0">
                <a:solidFill>
                  <a:srgbClr val="DAD1E6"/>
                </a:solidFill>
                <a:latin typeface="Fira Sans" pitchFamily="34" charset="0"/>
                <a:ea typeface="Fira Sans" pitchFamily="34" charset="-122"/>
                <a:cs typeface="Fira Sans" pitchFamily="34" charset="-120"/>
              </a:rPr>
              <a:t>Machine learning and deep learning are transformative technologies that are revolutionizing industries and unlocking new possibilities. This presentation will provide an overview of these exciting fields, exploring their core concepts, applications, and the future of AI.</a:t>
            </a:r>
            <a:endParaRPr lang="en-US" sz="1944" dirty="0"/>
          </a:p>
        </p:txBody>
      </p:sp>
      <p:sp>
        <p:nvSpPr>
          <p:cNvPr id="7" name="Shape 4"/>
          <p:cNvSpPr/>
          <p:nvPr/>
        </p:nvSpPr>
        <p:spPr>
          <a:xfrm>
            <a:off x="6350437" y="6825853"/>
            <a:ext cx="394930" cy="394930"/>
          </a:xfrm>
          <a:prstGeom prst="roundRect">
            <a:avLst>
              <a:gd name="adj" fmla="val 23151155"/>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6358057" y="6833473"/>
            <a:ext cx="379690" cy="379690"/>
          </a:xfrm>
          <a:prstGeom prst="rect">
            <a:avLst/>
          </a:prstGeom>
        </p:spPr>
      </p:pic>
      <p:sp>
        <p:nvSpPr>
          <p:cNvPr id="9" name="Text 5"/>
          <p:cNvSpPr/>
          <p:nvPr/>
        </p:nvSpPr>
        <p:spPr>
          <a:xfrm>
            <a:off x="6868716" y="6807398"/>
            <a:ext cx="2742009" cy="431959"/>
          </a:xfrm>
          <a:prstGeom prst="rect">
            <a:avLst/>
          </a:prstGeom>
          <a:noFill/>
          <a:ln/>
        </p:spPr>
        <p:txBody>
          <a:bodyPr wrap="none" rtlCol="0" anchor="t"/>
          <a:lstStyle/>
          <a:p>
            <a:pPr algn="l" indent="0" marL="0">
              <a:lnSpc>
                <a:spcPts val="3402"/>
              </a:lnSpc>
              <a:buNone/>
            </a:pPr>
            <a:r>
              <a:rPr lang="en-US" sz="2430" b="1" dirty="0">
                <a:solidFill>
                  <a:srgbClr val="DAD1E6"/>
                </a:solidFill>
                <a:latin typeface="Fira Sans" pitchFamily="34" charset="0"/>
                <a:ea typeface="Fira Sans" pitchFamily="34" charset="-122"/>
                <a:cs typeface="Fira Sans" pitchFamily="34" charset="-120"/>
              </a:rPr>
              <a:t>by precious darkwa</a:t>
            </a:r>
            <a:endParaRPr lang="en-US" sz="2430"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215420" y="1397794"/>
            <a:ext cx="6508313" cy="650915"/>
          </a:xfrm>
          <a:prstGeom prst="rect">
            <a:avLst/>
          </a:prstGeom>
          <a:noFill/>
          <a:ln/>
        </p:spPr>
        <p:txBody>
          <a:bodyPr wrap="none" rtlCol="0" anchor="t"/>
          <a:lstStyle/>
          <a:p>
            <a:pPr indent="0" marL="0">
              <a:lnSpc>
                <a:spcPts val="5126"/>
              </a:lnSpc>
              <a:buNone/>
            </a:pPr>
            <a:r>
              <a:rPr lang="en-US" sz="4101" b="1" dirty="0">
                <a:solidFill>
                  <a:srgbClr val="FF726D"/>
                </a:solidFill>
                <a:latin typeface="Inconsolata" pitchFamily="34" charset="0"/>
                <a:ea typeface="Inconsolata" pitchFamily="34" charset="-122"/>
                <a:cs typeface="Inconsolata" pitchFamily="34" charset="-120"/>
              </a:rPr>
              <a:t>What is Machine Learning?</a:t>
            </a:r>
            <a:endParaRPr lang="en-US" sz="4101" dirty="0"/>
          </a:p>
        </p:txBody>
      </p:sp>
      <p:sp>
        <p:nvSpPr>
          <p:cNvPr id="6" name="Shape 3"/>
          <p:cNvSpPr/>
          <p:nvPr/>
        </p:nvSpPr>
        <p:spPr>
          <a:xfrm>
            <a:off x="6215420" y="2595443"/>
            <a:ext cx="468630" cy="468630"/>
          </a:xfrm>
          <a:prstGeom prst="roundRect">
            <a:avLst>
              <a:gd name="adj" fmla="val 13335"/>
            </a:avLst>
          </a:prstGeom>
          <a:solidFill>
            <a:srgbClr val="382748"/>
          </a:solidFill>
          <a:ln/>
        </p:spPr>
      </p:sp>
      <p:sp>
        <p:nvSpPr>
          <p:cNvPr id="7" name="Text 4"/>
          <p:cNvSpPr/>
          <p:nvPr/>
        </p:nvSpPr>
        <p:spPr>
          <a:xfrm>
            <a:off x="6371630" y="2673548"/>
            <a:ext cx="156210" cy="312420"/>
          </a:xfrm>
          <a:prstGeom prst="rect">
            <a:avLst/>
          </a:prstGeom>
          <a:noFill/>
          <a:ln/>
        </p:spPr>
        <p:txBody>
          <a:bodyPr wrap="none" rtlCol="0" anchor="t"/>
          <a:lstStyle/>
          <a:p>
            <a:pPr algn="ctr" indent="0" marL="0">
              <a:lnSpc>
                <a:spcPts val="2460"/>
              </a:lnSpc>
              <a:buNone/>
            </a:pPr>
            <a:r>
              <a:rPr lang="en-US" sz="2460" b="1" dirty="0">
                <a:solidFill>
                  <a:srgbClr val="FF726D"/>
                </a:solidFill>
                <a:latin typeface="Inconsolata" pitchFamily="34" charset="0"/>
                <a:ea typeface="Inconsolata" pitchFamily="34" charset="-122"/>
                <a:cs typeface="Inconsolata" pitchFamily="34" charset="-120"/>
              </a:rPr>
              <a:t>1</a:t>
            </a:r>
            <a:endParaRPr lang="en-US" sz="2460" dirty="0"/>
          </a:p>
        </p:txBody>
      </p:sp>
      <p:sp>
        <p:nvSpPr>
          <p:cNvPr id="8" name="Text 5"/>
          <p:cNvSpPr/>
          <p:nvPr/>
        </p:nvSpPr>
        <p:spPr>
          <a:xfrm>
            <a:off x="6892290" y="2595443"/>
            <a:ext cx="2863096" cy="325398"/>
          </a:xfrm>
          <a:prstGeom prst="rect">
            <a:avLst/>
          </a:prstGeom>
          <a:noFill/>
          <a:ln/>
        </p:spPr>
        <p:txBody>
          <a:bodyPr wrap="none" rtlCol="0" anchor="t"/>
          <a:lstStyle/>
          <a:p>
            <a:pPr indent="0" marL="0">
              <a:lnSpc>
                <a:spcPts val="2563"/>
              </a:lnSpc>
              <a:buNone/>
            </a:pPr>
            <a:r>
              <a:rPr lang="en-US" sz="2050" b="1" dirty="0">
                <a:solidFill>
                  <a:srgbClr val="FF726D"/>
                </a:solidFill>
                <a:latin typeface="Inconsolata" pitchFamily="34" charset="0"/>
                <a:ea typeface="Inconsolata" pitchFamily="34" charset="-122"/>
                <a:cs typeface="Inconsolata" pitchFamily="34" charset="-120"/>
              </a:rPr>
              <a:t>Data-Driven Algorithms</a:t>
            </a:r>
            <a:endParaRPr lang="en-US" sz="2050" dirty="0"/>
          </a:p>
        </p:txBody>
      </p:sp>
      <p:sp>
        <p:nvSpPr>
          <p:cNvPr id="9" name="Text 6"/>
          <p:cNvSpPr/>
          <p:nvPr/>
        </p:nvSpPr>
        <p:spPr>
          <a:xfrm>
            <a:off x="6892290" y="3045738"/>
            <a:ext cx="7009090" cy="666750"/>
          </a:xfrm>
          <a:prstGeom prst="rect">
            <a:avLst/>
          </a:prstGeom>
          <a:noFill/>
          <a:ln/>
        </p:spPr>
        <p:txBody>
          <a:bodyPr wrap="square" rtlCol="0" anchor="t"/>
          <a:lstStyle/>
          <a:p>
            <a:pPr indent="0" marL="0">
              <a:lnSpc>
                <a:spcPts val="2624"/>
              </a:lnSpc>
              <a:buNone/>
            </a:pPr>
            <a:r>
              <a:rPr lang="en-US" sz="1640" dirty="0">
                <a:solidFill>
                  <a:srgbClr val="DAD1E6"/>
                </a:solidFill>
                <a:latin typeface="Fira Sans" pitchFamily="34" charset="0"/>
                <a:ea typeface="Fira Sans" pitchFamily="34" charset="-122"/>
                <a:cs typeface="Fira Sans" pitchFamily="34" charset="-120"/>
              </a:rPr>
              <a:t>Machine learning utilizes algorithms that can learn from data, identify patterns, and make predictions without being explicitly programmed.</a:t>
            </a:r>
            <a:endParaRPr lang="en-US" sz="1640" dirty="0"/>
          </a:p>
        </p:txBody>
      </p:sp>
      <p:sp>
        <p:nvSpPr>
          <p:cNvPr id="10" name="Shape 7"/>
          <p:cNvSpPr/>
          <p:nvPr/>
        </p:nvSpPr>
        <p:spPr>
          <a:xfrm>
            <a:off x="6215420" y="4155043"/>
            <a:ext cx="468630" cy="468630"/>
          </a:xfrm>
          <a:prstGeom prst="roundRect">
            <a:avLst>
              <a:gd name="adj" fmla="val 13335"/>
            </a:avLst>
          </a:prstGeom>
          <a:solidFill>
            <a:srgbClr val="382748"/>
          </a:solidFill>
          <a:ln/>
        </p:spPr>
      </p:sp>
      <p:sp>
        <p:nvSpPr>
          <p:cNvPr id="11" name="Text 8"/>
          <p:cNvSpPr/>
          <p:nvPr/>
        </p:nvSpPr>
        <p:spPr>
          <a:xfrm>
            <a:off x="6371630" y="4233148"/>
            <a:ext cx="156210" cy="312420"/>
          </a:xfrm>
          <a:prstGeom prst="rect">
            <a:avLst/>
          </a:prstGeom>
          <a:noFill/>
          <a:ln/>
        </p:spPr>
        <p:txBody>
          <a:bodyPr wrap="none" rtlCol="0" anchor="t"/>
          <a:lstStyle/>
          <a:p>
            <a:pPr algn="ctr" indent="0" marL="0">
              <a:lnSpc>
                <a:spcPts val="2460"/>
              </a:lnSpc>
              <a:buNone/>
            </a:pPr>
            <a:r>
              <a:rPr lang="en-US" sz="2460" b="1" dirty="0">
                <a:solidFill>
                  <a:srgbClr val="FF726D"/>
                </a:solidFill>
                <a:latin typeface="Inconsolata" pitchFamily="34" charset="0"/>
                <a:ea typeface="Inconsolata" pitchFamily="34" charset="-122"/>
                <a:cs typeface="Inconsolata" pitchFamily="34" charset="-120"/>
              </a:rPr>
              <a:t>2</a:t>
            </a:r>
            <a:endParaRPr lang="en-US" sz="2460" dirty="0"/>
          </a:p>
        </p:txBody>
      </p:sp>
      <p:sp>
        <p:nvSpPr>
          <p:cNvPr id="12" name="Text 9"/>
          <p:cNvSpPr/>
          <p:nvPr/>
        </p:nvSpPr>
        <p:spPr>
          <a:xfrm>
            <a:off x="6892290" y="4155043"/>
            <a:ext cx="3253502" cy="325398"/>
          </a:xfrm>
          <a:prstGeom prst="rect">
            <a:avLst/>
          </a:prstGeom>
          <a:noFill/>
          <a:ln/>
        </p:spPr>
        <p:txBody>
          <a:bodyPr wrap="none" rtlCol="0" anchor="t"/>
          <a:lstStyle/>
          <a:p>
            <a:pPr indent="0" marL="0">
              <a:lnSpc>
                <a:spcPts val="2563"/>
              </a:lnSpc>
              <a:buNone/>
            </a:pPr>
            <a:r>
              <a:rPr lang="en-US" sz="2050" b="1" dirty="0">
                <a:solidFill>
                  <a:srgbClr val="FF726D"/>
                </a:solidFill>
                <a:latin typeface="Inconsolata" pitchFamily="34" charset="0"/>
                <a:ea typeface="Inconsolata" pitchFamily="34" charset="-122"/>
                <a:cs typeface="Inconsolata" pitchFamily="34" charset="-120"/>
              </a:rPr>
              <a:t>Automated Decision-Making</a:t>
            </a:r>
            <a:endParaRPr lang="en-US" sz="2050" dirty="0"/>
          </a:p>
        </p:txBody>
      </p:sp>
      <p:sp>
        <p:nvSpPr>
          <p:cNvPr id="13" name="Text 10"/>
          <p:cNvSpPr/>
          <p:nvPr/>
        </p:nvSpPr>
        <p:spPr>
          <a:xfrm>
            <a:off x="6892290" y="4605337"/>
            <a:ext cx="7009090" cy="666750"/>
          </a:xfrm>
          <a:prstGeom prst="rect">
            <a:avLst/>
          </a:prstGeom>
          <a:noFill/>
          <a:ln/>
        </p:spPr>
        <p:txBody>
          <a:bodyPr wrap="square" rtlCol="0" anchor="t"/>
          <a:lstStyle/>
          <a:p>
            <a:pPr indent="0" marL="0">
              <a:lnSpc>
                <a:spcPts val="2624"/>
              </a:lnSpc>
              <a:buNone/>
            </a:pPr>
            <a:r>
              <a:rPr lang="en-US" sz="1640" dirty="0">
                <a:solidFill>
                  <a:srgbClr val="DAD1E6"/>
                </a:solidFill>
                <a:latin typeface="Fira Sans" pitchFamily="34" charset="0"/>
                <a:ea typeface="Fira Sans" pitchFamily="34" charset="-122"/>
                <a:cs typeface="Fira Sans" pitchFamily="34" charset="-120"/>
              </a:rPr>
              <a:t>Machine learning models can automate complex decision-making processes, enabling intelligent systems to adapt and improve over time.</a:t>
            </a:r>
            <a:endParaRPr lang="en-US" sz="1640" dirty="0"/>
          </a:p>
        </p:txBody>
      </p:sp>
      <p:sp>
        <p:nvSpPr>
          <p:cNvPr id="14" name="Shape 11"/>
          <p:cNvSpPr/>
          <p:nvPr/>
        </p:nvSpPr>
        <p:spPr>
          <a:xfrm>
            <a:off x="6215420" y="5714643"/>
            <a:ext cx="468630" cy="468630"/>
          </a:xfrm>
          <a:prstGeom prst="roundRect">
            <a:avLst>
              <a:gd name="adj" fmla="val 13335"/>
            </a:avLst>
          </a:prstGeom>
          <a:solidFill>
            <a:srgbClr val="382748"/>
          </a:solidFill>
          <a:ln/>
        </p:spPr>
      </p:sp>
      <p:sp>
        <p:nvSpPr>
          <p:cNvPr id="15" name="Text 12"/>
          <p:cNvSpPr/>
          <p:nvPr/>
        </p:nvSpPr>
        <p:spPr>
          <a:xfrm>
            <a:off x="6371630" y="5792748"/>
            <a:ext cx="156210" cy="312420"/>
          </a:xfrm>
          <a:prstGeom prst="rect">
            <a:avLst/>
          </a:prstGeom>
          <a:noFill/>
          <a:ln/>
        </p:spPr>
        <p:txBody>
          <a:bodyPr wrap="none" rtlCol="0" anchor="t"/>
          <a:lstStyle/>
          <a:p>
            <a:pPr algn="ctr" indent="0" marL="0">
              <a:lnSpc>
                <a:spcPts val="2460"/>
              </a:lnSpc>
              <a:buNone/>
            </a:pPr>
            <a:r>
              <a:rPr lang="en-US" sz="2460" b="1" dirty="0">
                <a:solidFill>
                  <a:srgbClr val="FF726D"/>
                </a:solidFill>
                <a:latin typeface="Inconsolata" pitchFamily="34" charset="0"/>
                <a:ea typeface="Inconsolata" pitchFamily="34" charset="-122"/>
                <a:cs typeface="Inconsolata" pitchFamily="34" charset="-120"/>
              </a:rPr>
              <a:t>3</a:t>
            </a:r>
            <a:endParaRPr lang="en-US" sz="2460" dirty="0"/>
          </a:p>
        </p:txBody>
      </p:sp>
      <p:sp>
        <p:nvSpPr>
          <p:cNvPr id="16" name="Text 13"/>
          <p:cNvSpPr/>
          <p:nvPr/>
        </p:nvSpPr>
        <p:spPr>
          <a:xfrm>
            <a:off x="6892290" y="5714643"/>
            <a:ext cx="2603897" cy="325398"/>
          </a:xfrm>
          <a:prstGeom prst="rect">
            <a:avLst/>
          </a:prstGeom>
          <a:noFill/>
          <a:ln/>
        </p:spPr>
        <p:txBody>
          <a:bodyPr wrap="none" rtlCol="0" anchor="t"/>
          <a:lstStyle/>
          <a:p>
            <a:pPr indent="0" marL="0">
              <a:lnSpc>
                <a:spcPts val="2563"/>
              </a:lnSpc>
              <a:buNone/>
            </a:pPr>
            <a:r>
              <a:rPr lang="en-US" sz="2050" b="1" dirty="0">
                <a:solidFill>
                  <a:srgbClr val="FF726D"/>
                </a:solidFill>
                <a:latin typeface="Inconsolata" pitchFamily="34" charset="0"/>
                <a:ea typeface="Inconsolata" pitchFamily="34" charset="-122"/>
                <a:cs typeface="Inconsolata" pitchFamily="34" charset="-120"/>
              </a:rPr>
              <a:t>Diverse Applications</a:t>
            </a:r>
            <a:endParaRPr lang="en-US" sz="2050" dirty="0"/>
          </a:p>
        </p:txBody>
      </p:sp>
      <p:sp>
        <p:nvSpPr>
          <p:cNvPr id="17" name="Text 14"/>
          <p:cNvSpPr/>
          <p:nvPr/>
        </p:nvSpPr>
        <p:spPr>
          <a:xfrm>
            <a:off x="6892290" y="6164937"/>
            <a:ext cx="7009090" cy="666750"/>
          </a:xfrm>
          <a:prstGeom prst="rect">
            <a:avLst/>
          </a:prstGeom>
          <a:noFill/>
          <a:ln/>
        </p:spPr>
        <p:txBody>
          <a:bodyPr wrap="square" rtlCol="0" anchor="t"/>
          <a:lstStyle/>
          <a:p>
            <a:pPr indent="0" marL="0">
              <a:lnSpc>
                <a:spcPts val="2624"/>
              </a:lnSpc>
              <a:buNone/>
            </a:pPr>
            <a:r>
              <a:rPr lang="en-US" sz="1640" dirty="0">
                <a:solidFill>
                  <a:srgbClr val="DAD1E6"/>
                </a:solidFill>
                <a:latin typeface="Fira Sans" pitchFamily="34" charset="0"/>
                <a:ea typeface="Fira Sans" pitchFamily="34" charset="-122"/>
                <a:cs typeface="Fira Sans" pitchFamily="34" charset="-120"/>
              </a:rPr>
              <a:t>From image recognition to natural language processing, machine learning has a wide range of practical applications in various industries.</a:t>
            </a:r>
            <a:endParaRPr lang="en-US" sz="1640"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64037" y="2203013"/>
            <a:ext cx="6172200" cy="771525"/>
          </a:xfrm>
          <a:prstGeom prst="rect">
            <a:avLst/>
          </a:prstGeom>
          <a:noFill/>
          <a:ln/>
        </p:spPr>
        <p:txBody>
          <a:bodyPr wrap="none" rtlCol="0" anchor="t"/>
          <a:lstStyle/>
          <a:p>
            <a:pPr indent="0" marL="0">
              <a:lnSpc>
                <a:spcPts val="6075"/>
              </a:lnSpc>
              <a:buNone/>
            </a:pPr>
            <a:r>
              <a:rPr lang="en-US" sz="4860" b="1" dirty="0">
                <a:solidFill>
                  <a:srgbClr val="FF726D"/>
                </a:solidFill>
                <a:latin typeface="Inconsolata" pitchFamily="34" charset="0"/>
                <a:ea typeface="Inconsolata" pitchFamily="34" charset="-122"/>
                <a:cs typeface="Inconsolata" pitchFamily="34" charset="-120"/>
              </a:rPr>
              <a:t>Supervised Learning</a:t>
            </a:r>
            <a:endParaRPr lang="en-US" sz="4860" dirty="0"/>
          </a:p>
        </p:txBody>
      </p:sp>
      <p:sp>
        <p:nvSpPr>
          <p:cNvPr id="5" name="Text 3"/>
          <p:cNvSpPr/>
          <p:nvPr/>
        </p:nvSpPr>
        <p:spPr>
          <a:xfrm>
            <a:off x="864037" y="3591639"/>
            <a:ext cx="3086100" cy="385763"/>
          </a:xfrm>
          <a:prstGeom prst="rect">
            <a:avLst/>
          </a:prstGeom>
          <a:noFill/>
          <a:ln/>
        </p:spPr>
        <p:txBody>
          <a:bodyPr wrap="none" rtlCol="0" anchor="t"/>
          <a:lstStyle/>
          <a:p>
            <a:pPr indent="0" marL="0">
              <a:lnSpc>
                <a:spcPts val="3038"/>
              </a:lnSpc>
              <a:buNone/>
            </a:pPr>
            <a:r>
              <a:rPr lang="en-US" sz="2430" b="1" dirty="0">
                <a:solidFill>
                  <a:srgbClr val="FF726D"/>
                </a:solidFill>
                <a:latin typeface="Inconsolata" pitchFamily="34" charset="0"/>
                <a:ea typeface="Inconsolata" pitchFamily="34" charset="-122"/>
                <a:cs typeface="Inconsolata" pitchFamily="34" charset="-120"/>
              </a:rPr>
              <a:t>Labeled Data</a:t>
            </a:r>
            <a:endParaRPr lang="en-US" sz="2430" dirty="0"/>
          </a:p>
        </p:txBody>
      </p:sp>
      <p:sp>
        <p:nvSpPr>
          <p:cNvPr id="6" name="Text 4"/>
          <p:cNvSpPr/>
          <p:nvPr/>
        </p:nvSpPr>
        <p:spPr>
          <a:xfrm>
            <a:off x="864037" y="4224218"/>
            <a:ext cx="3898821" cy="1580198"/>
          </a:xfrm>
          <a:prstGeom prst="rect">
            <a:avLst/>
          </a:prstGeom>
          <a:noFill/>
          <a:ln/>
        </p:spPr>
        <p:txBody>
          <a:bodyPr wrap="square" rtlCol="0" anchor="t"/>
          <a:lstStyle/>
          <a:p>
            <a:pPr indent="0" marL="0">
              <a:lnSpc>
                <a:spcPts val="3110"/>
              </a:lnSpc>
              <a:buNone/>
            </a:pPr>
            <a:r>
              <a:rPr lang="en-US" sz="1944" dirty="0">
                <a:solidFill>
                  <a:srgbClr val="DAD1E6"/>
                </a:solidFill>
                <a:latin typeface="Fira Sans" pitchFamily="34" charset="0"/>
                <a:ea typeface="Fira Sans" pitchFamily="34" charset="-122"/>
                <a:cs typeface="Fira Sans" pitchFamily="34" charset="-120"/>
              </a:rPr>
              <a:t>Supervised learning algorithms are trained on labeled datasets, where the desired outputs are known in advance.</a:t>
            </a:r>
            <a:endParaRPr lang="en-US" sz="1944" dirty="0"/>
          </a:p>
        </p:txBody>
      </p:sp>
      <p:sp>
        <p:nvSpPr>
          <p:cNvPr id="7" name="Text 5"/>
          <p:cNvSpPr/>
          <p:nvPr/>
        </p:nvSpPr>
        <p:spPr>
          <a:xfrm>
            <a:off x="5372695" y="3591639"/>
            <a:ext cx="3086100" cy="385763"/>
          </a:xfrm>
          <a:prstGeom prst="rect">
            <a:avLst/>
          </a:prstGeom>
          <a:noFill/>
          <a:ln/>
        </p:spPr>
        <p:txBody>
          <a:bodyPr wrap="none" rtlCol="0" anchor="t"/>
          <a:lstStyle/>
          <a:p>
            <a:pPr indent="0" marL="0">
              <a:lnSpc>
                <a:spcPts val="3038"/>
              </a:lnSpc>
              <a:buNone/>
            </a:pPr>
            <a:r>
              <a:rPr lang="en-US" sz="2430" b="1" dirty="0">
                <a:solidFill>
                  <a:srgbClr val="FF726D"/>
                </a:solidFill>
                <a:latin typeface="Inconsolata" pitchFamily="34" charset="0"/>
                <a:ea typeface="Inconsolata" pitchFamily="34" charset="-122"/>
                <a:cs typeface="Inconsolata" pitchFamily="34" charset="-120"/>
              </a:rPr>
              <a:t>Predictive Modeling</a:t>
            </a:r>
            <a:endParaRPr lang="en-US" sz="2430" dirty="0"/>
          </a:p>
        </p:txBody>
      </p:sp>
      <p:sp>
        <p:nvSpPr>
          <p:cNvPr id="8" name="Text 6"/>
          <p:cNvSpPr/>
          <p:nvPr/>
        </p:nvSpPr>
        <p:spPr>
          <a:xfrm>
            <a:off x="5372695" y="4224218"/>
            <a:ext cx="3898821" cy="1580198"/>
          </a:xfrm>
          <a:prstGeom prst="rect">
            <a:avLst/>
          </a:prstGeom>
          <a:noFill/>
          <a:ln/>
        </p:spPr>
        <p:txBody>
          <a:bodyPr wrap="square" rtlCol="0" anchor="t"/>
          <a:lstStyle/>
          <a:p>
            <a:pPr indent="0" marL="0">
              <a:lnSpc>
                <a:spcPts val="3110"/>
              </a:lnSpc>
              <a:buNone/>
            </a:pPr>
            <a:r>
              <a:rPr lang="en-US" sz="1944" dirty="0">
                <a:solidFill>
                  <a:srgbClr val="DAD1E6"/>
                </a:solidFill>
                <a:latin typeface="Fira Sans" pitchFamily="34" charset="0"/>
                <a:ea typeface="Fira Sans" pitchFamily="34" charset="-122"/>
                <a:cs typeface="Fira Sans" pitchFamily="34" charset="-120"/>
              </a:rPr>
              <a:t>These models learn to map inputs to outputs, enabling them to make accurate predictions on new, unseen data.</a:t>
            </a:r>
            <a:endParaRPr lang="en-US" sz="1944" dirty="0"/>
          </a:p>
        </p:txBody>
      </p:sp>
      <p:sp>
        <p:nvSpPr>
          <p:cNvPr id="9" name="Text 7"/>
          <p:cNvSpPr/>
          <p:nvPr/>
        </p:nvSpPr>
        <p:spPr>
          <a:xfrm>
            <a:off x="9881354" y="3591639"/>
            <a:ext cx="3086100" cy="385763"/>
          </a:xfrm>
          <a:prstGeom prst="rect">
            <a:avLst/>
          </a:prstGeom>
          <a:noFill/>
          <a:ln/>
        </p:spPr>
        <p:txBody>
          <a:bodyPr wrap="none" rtlCol="0" anchor="t"/>
          <a:lstStyle/>
          <a:p>
            <a:pPr indent="0" marL="0">
              <a:lnSpc>
                <a:spcPts val="3038"/>
              </a:lnSpc>
              <a:buNone/>
            </a:pPr>
            <a:r>
              <a:rPr lang="en-US" sz="2430" b="1" dirty="0">
                <a:solidFill>
                  <a:srgbClr val="FF726D"/>
                </a:solidFill>
                <a:latin typeface="Inconsolata" pitchFamily="34" charset="0"/>
                <a:ea typeface="Inconsolata" pitchFamily="34" charset="-122"/>
                <a:cs typeface="Inconsolata" pitchFamily="34" charset="-120"/>
              </a:rPr>
              <a:t>Common Tasks</a:t>
            </a:r>
            <a:endParaRPr lang="en-US" sz="2430" dirty="0"/>
          </a:p>
        </p:txBody>
      </p:sp>
      <p:sp>
        <p:nvSpPr>
          <p:cNvPr id="10" name="Text 8"/>
          <p:cNvSpPr/>
          <p:nvPr/>
        </p:nvSpPr>
        <p:spPr>
          <a:xfrm>
            <a:off x="9881354" y="4224218"/>
            <a:ext cx="3898821" cy="1580198"/>
          </a:xfrm>
          <a:prstGeom prst="rect">
            <a:avLst/>
          </a:prstGeom>
          <a:noFill/>
          <a:ln/>
        </p:spPr>
        <p:txBody>
          <a:bodyPr wrap="square" rtlCol="0" anchor="t"/>
          <a:lstStyle/>
          <a:p>
            <a:pPr indent="0" marL="0">
              <a:lnSpc>
                <a:spcPts val="3110"/>
              </a:lnSpc>
              <a:buNone/>
            </a:pPr>
            <a:r>
              <a:rPr lang="en-US" sz="1944" dirty="0">
                <a:solidFill>
                  <a:srgbClr val="DAD1E6"/>
                </a:solidFill>
                <a:latin typeface="Fira Sans" pitchFamily="34" charset="0"/>
                <a:ea typeface="Fira Sans" pitchFamily="34" charset="-122"/>
                <a:cs typeface="Fira Sans" pitchFamily="34" charset="-120"/>
              </a:rPr>
              <a:t>Supervised learning is used for tasks like classification, regression, and structured prediction.</a:t>
            </a:r>
            <a:endParaRPr lang="en-US" sz="1944"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64037" y="2203013"/>
            <a:ext cx="6480929" cy="771525"/>
          </a:xfrm>
          <a:prstGeom prst="rect">
            <a:avLst/>
          </a:prstGeom>
          <a:noFill/>
          <a:ln/>
        </p:spPr>
        <p:txBody>
          <a:bodyPr wrap="none" rtlCol="0" anchor="t"/>
          <a:lstStyle/>
          <a:p>
            <a:pPr indent="0" marL="0">
              <a:lnSpc>
                <a:spcPts val="6075"/>
              </a:lnSpc>
              <a:buNone/>
            </a:pPr>
            <a:r>
              <a:rPr lang="en-US" sz="4860" b="1" dirty="0">
                <a:solidFill>
                  <a:srgbClr val="FF726D"/>
                </a:solidFill>
                <a:latin typeface="Inconsolata" pitchFamily="34" charset="0"/>
                <a:ea typeface="Inconsolata" pitchFamily="34" charset="-122"/>
                <a:cs typeface="Inconsolata" pitchFamily="34" charset="-120"/>
              </a:rPr>
              <a:t>Unsupervised Learning</a:t>
            </a:r>
            <a:endParaRPr lang="en-US" sz="4860" dirty="0"/>
          </a:p>
        </p:txBody>
      </p:sp>
      <p:sp>
        <p:nvSpPr>
          <p:cNvPr id="5" name="Text 3"/>
          <p:cNvSpPr/>
          <p:nvPr/>
        </p:nvSpPr>
        <p:spPr>
          <a:xfrm>
            <a:off x="864037" y="3591639"/>
            <a:ext cx="3086100" cy="385763"/>
          </a:xfrm>
          <a:prstGeom prst="rect">
            <a:avLst/>
          </a:prstGeom>
          <a:noFill/>
          <a:ln/>
        </p:spPr>
        <p:txBody>
          <a:bodyPr wrap="none" rtlCol="0" anchor="t"/>
          <a:lstStyle/>
          <a:p>
            <a:pPr indent="0" marL="0">
              <a:lnSpc>
                <a:spcPts val="3038"/>
              </a:lnSpc>
              <a:buNone/>
            </a:pPr>
            <a:r>
              <a:rPr lang="en-US" sz="2430" b="1" dirty="0">
                <a:solidFill>
                  <a:srgbClr val="FF726D"/>
                </a:solidFill>
                <a:latin typeface="Inconsolata" pitchFamily="34" charset="0"/>
                <a:ea typeface="Inconsolata" pitchFamily="34" charset="-122"/>
                <a:cs typeface="Inconsolata" pitchFamily="34" charset="-120"/>
              </a:rPr>
              <a:t>Unlabeled Data</a:t>
            </a:r>
            <a:endParaRPr lang="en-US" sz="2430" dirty="0"/>
          </a:p>
        </p:txBody>
      </p:sp>
      <p:sp>
        <p:nvSpPr>
          <p:cNvPr id="6" name="Text 4"/>
          <p:cNvSpPr/>
          <p:nvPr/>
        </p:nvSpPr>
        <p:spPr>
          <a:xfrm>
            <a:off x="864037" y="4224218"/>
            <a:ext cx="3898821" cy="1580198"/>
          </a:xfrm>
          <a:prstGeom prst="rect">
            <a:avLst/>
          </a:prstGeom>
          <a:noFill/>
          <a:ln/>
        </p:spPr>
        <p:txBody>
          <a:bodyPr wrap="square" rtlCol="0" anchor="t"/>
          <a:lstStyle/>
          <a:p>
            <a:pPr indent="0" marL="0">
              <a:lnSpc>
                <a:spcPts val="3110"/>
              </a:lnSpc>
              <a:buNone/>
            </a:pPr>
            <a:r>
              <a:rPr lang="en-US" sz="1944" dirty="0">
                <a:solidFill>
                  <a:srgbClr val="DAD1E6"/>
                </a:solidFill>
                <a:latin typeface="Fira Sans" pitchFamily="34" charset="0"/>
                <a:ea typeface="Fira Sans" pitchFamily="34" charset="-122"/>
                <a:cs typeface="Fira Sans" pitchFamily="34" charset="-120"/>
              </a:rPr>
              <a:t>Unsupervised learning algorithms work with datasets that do not have pre-defined labels or outputs.</a:t>
            </a:r>
            <a:endParaRPr lang="en-US" sz="1944" dirty="0"/>
          </a:p>
        </p:txBody>
      </p:sp>
      <p:sp>
        <p:nvSpPr>
          <p:cNvPr id="7" name="Text 5"/>
          <p:cNvSpPr/>
          <p:nvPr/>
        </p:nvSpPr>
        <p:spPr>
          <a:xfrm>
            <a:off x="5372695" y="3591639"/>
            <a:ext cx="3086100" cy="385763"/>
          </a:xfrm>
          <a:prstGeom prst="rect">
            <a:avLst/>
          </a:prstGeom>
          <a:noFill/>
          <a:ln/>
        </p:spPr>
        <p:txBody>
          <a:bodyPr wrap="none" rtlCol="0" anchor="t"/>
          <a:lstStyle/>
          <a:p>
            <a:pPr indent="0" marL="0">
              <a:lnSpc>
                <a:spcPts val="3038"/>
              </a:lnSpc>
              <a:buNone/>
            </a:pPr>
            <a:r>
              <a:rPr lang="en-US" sz="2430" b="1" dirty="0">
                <a:solidFill>
                  <a:srgbClr val="FF726D"/>
                </a:solidFill>
                <a:latin typeface="Inconsolata" pitchFamily="34" charset="0"/>
                <a:ea typeface="Inconsolata" pitchFamily="34" charset="-122"/>
                <a:cs typeface="Inconsolata" pitchFamily="34" charset="-120"/>
              </a:rPr>
              <a:t>Pattern Discovery</a:t>
            </a:r>
            <a:endParaRPr lang="en-US" sz="2430" dirty="0"/>
          </a:p>
        </p:txBody>
      </p:sp>
      <p:sp>
        <p:nvSpPr>
          <p:cNvPr id="8" name="Text 6"/>
          <p:cNvSpPr/>
          <p:nvPr/>
        </p:nvSpPr>
        <p:spPr>
          <a:xfrm>
            <a:off x="5372695" y="4224218"/>
            <a:ext cx="3898821" cy="1185148"/>
          </a:xfrm>
          <a:prstGeom prst="rect">
            <a:avLst/>
          </a:prstGeom>
          <a:noFill/>
          <a:ln/>
        </p:spPr>
        <p:txBody>
          <a:bodyPr wrap="square" rtlCol="0" anchor="t"/>
          <a:lstStyle/>
          <a:p>
            <a:pPr indent="0" marL="0">
              <a:lnSpc>
                <a:spcPts val="3110"/>
              </a:lnSpc>
              <a:buNone/>
            </a:pPr>
            <a:r>
              <a:rPr lang="en-US" sz="1944" dirty="0">
                <a:solidFill>
                  <a:srgbClr val="DAD1E6"/>
                </a:solidFill>
                <a:latin typeface="Fira Sans" pitchFamily="34" charset="0"/>
                <a:ea typeface="Fira Sans" pitchFamily="34" charset="-122"/>
                <a:cs typeface="Fira Sans" pitchFamily="34" charset="-120"/>
              </a:rPr>
              <a:t>These models aim to uncover hidden structures, relationships, and insights within the data.</a:t>
            </a:r>
            <a:endParaRPr lang="en-US" sz="1944" dirty="0"/>
          </a:p>
        </p:txBody>
      </p:sp>
      <p:sp>
        <p:nvSpPr>
          <p:cNvPr id="9" name="Text 7"/>
          <p:cNvSpPr/>
          <p:nvPr/>
        </p:nvSpPr>
        <p:spPr>
          <a:xfrm>
            <a:off x="9881354" y="3591639"/>
            <a:ext cx="3086100" cy="385763"/>
          </a:xfrm>
          <a:prstGeom prst="rect">
            <a:avLst/>
          </a:prstGeom>
          <a:noFill/>
          <a:ln/>
        </p:spPr>
        <p:txBody>
          <a:bodyPr wrap="none" rtlCol="0" anchor="t"/>
          <a:lstStyle/>
          <a:p>
            <a:pPr indent="0" marL="0">
              <a:lnSpc>
                <a:spcPts val="3038"/>
              </a:lnSpc>
              <a:buNone/>
            </a:pPr>
            <a:r>
              <a:rPr lang="en-US" sz="2430" b="1" dirty="0">
                <a:solidFill>
                  <a:srgbClr val="FF726D"/>
                </a:solidFill>
                <a:latin typeface="Inconsolata" pitchFamily="34" charset="0"/>
                <a:ea typeface="Inconsolata" pitchFamily="34" charset="-122"/>
                <a:cs typeface="Inconsolata" pitchFamily="34" charset="-120"/>
              </a:rPr>
              <a:t>Clustering</a:t>
            </a:r>
            <a:endParaRPr lang="en-US" sz="2430" dirty="0"/>
          </a:p>
        </p:txBody>
      </p:sp>
      <p:sp>
        <p:nvSpPr>
          <p:cNvPr id="10" name="Text 8"/>
          <p:cNvSpPr/>
          <p:nvPr/>
        </p:nvSpPr>
        <p:spPr>
          <a:xfrm>
            <a:off x="9881354" y="4224218"/>
            <a:ext cx="3898821" cy="1185148"/>
          </a:xfrm>
          <a:prstGeom prst="rect">
            <a:avLst/>
          </a:prstGeom>
          <a:noFill/>
          <a:ln/>
        </p:spPr>
        <p:txBody>
          <a:bodyPr wrap="square" rtlCol="0" anchor="t"/>
          <a:lstStyle/>
          <a:p>
            <a:pPr indent="0" marL="0">
              <a:lnSpc>
                <a:spcPts val="3110"/>
              </a:lnSpc>
              <a:buNone/>
            </a:pPr>
            <a:r>
              <a:rPr lang="en-US" sz="1944" dirty="0">
                <a:solidFill>
                  <a:srgbClr val="DAD1E6"/>
                </a:solidFill>
                <a:latin typeface="Fira Sans" pitchFamily="34" charset="0"/>
                <a:ea typeface="Fira Sans" pitchFamily="34" charset="-122"/>
                <a:cs typeface="Fira Sans" pitchFamily="34" charset="-120"/>
              </a:rPr>
              <a:t>A common unsupervised learning task is clustering, where similar data points are grouped together.</a:t>
            </a:r>
            <a:endParaRPr lang="en-US" sz="1944"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683657" y="1005721"/>
            <a:ext cx="7776686" cy="1220867"/>
          </a:xfrm>
          <a:prstGeom prst="rect">
            <a:avLst/>
          </a:prstGeom>
          <a:noFill/>
          <a:ln/>
        </p:spPr>
        <p:txBody>
          <a:bodyPr wrap="square" rtlCol="0" anchor="t"/>
          <a:lstStyle/>
          <a:p>
            <a:pPr indent="0" marL="0">
              <a:lnSpc>
                <a:spcPts val="4807"/>
              </a:lnSpc>
              <a:buNone/>
            </a:pPr>
            <a:r>
              <a:rPr lang="en-US" sz="3845" b="1" dirty="0">
                <a:solidFill>
                  <a:srgbClr val="FF726D"/>
                </a:solidFill>
                <a:latin typeface="Inconsolata" pitchFamily="34" charset="0"/>
                <a:ea typeface="Inconsolata" pitchFamily="34" charset="-122"/>
                <a:cs typeface="Inconsolata" pitchFamily="34" charset="-120"/>
              </a:rPr>
              <a:t>Neural Networks and Deep Learning</a:t>
            </a:r>
            <a:endParaRPr lang="en-US" sz="3845" dirty="0"/>
          </a:p>
        </p:txBody>
      </p:sp>
      <p:sp>
        <p:nvSpPr>
          <p:cNvPr id="6" name="Shape 3"/>
          <p:cNvSpPr/>
          <p:nvPr/>
        </p:nvSpPr>
        <p:spPr>
          <a:xfrm>
            <a:off x="964406" y="2519482"/>
            <a:ext cx="24408" cy="4704278"/>
          </a:xfrm>
          <a:prstGeom prst="rect">
            <a:avLst/>
          </a:prstGeom>
          <a:solidFill>
            <a:srgbClr val="FF6680"/>
          </a:solidFill>
          <a:ln/>
        </p:spPr>
      </p:sp>
      <p:sp>
        <p:nvSpPr>
          <p:cNvPr id="7" name="Shape 4"/>
          <p:cNvSpPr/>
          <p:nvPr/>
        </p:nvSpPr>
        <p:spPr>
          <a:xfrm>
            <a:off x="1196280" y="2946618"/>
            <a:ext cx="683657" cy="24408"/>
          </a:xfrm>
          <a:prstGeom prst="rect">
            <a:avLst/>
          </a:prstGeom>
          <a:solidFill>
            <a:srgbClr val="FF6680"/>
          </a:solidFill>
          <a:ln/>
        </p:spPr>
      </p:sp>
      <p:sp>
        <p:nvSpPr>
          <p:cNvPr id="8" name="Shape 5"/>
          <p:cNvSpPr/>
          <p:nvPr/>
        </p:nvSpPr>
        <p:spPr>
          <a:xfrm>
            <a:off x="756821" y="2739152"/>
            <a:ext cx="439460" cy="439460"/>
          </a:xfrm>
          <a:prstGeom prst="roundRect">
            <a:avLst>
              <a:gd name="adj" fmla="val 13335"/>
            </a:avLst>
          </a:prstGeom>
          <a:solidFill>
            <a:srgbClr val="382748"/>
          </a:solidFill>
          <a:ln/>
        </p:spPr>
      </p:sp>
      <p:sp>
        <p:nvSpPr>
          <p:cNvPr id="9" name="Text 6"/>
          <p:cNvSpPr/>
          <p:nvPr/>
        </p:nvSpPr>
        <p:spPr>
          <a:xfrm>
            <a:off x="903268" y="2812375"/>
            <a:ext cx="146566" cy="293013"/>
          </a:xfrm>
          <a:prstGeom prst="rect">
            <a:avLst/>
          </a:prstGeom>
          <a:noFill/>
          <a:ln/>
        </p:spPr>
        <p:txBody>
          <a:bodyPr wrap="none" rtlCol="0" anchor="t"/>
          <a:lstStyle/>
          <a:p>
            <a:pPr algn="ctr" indent="0" marL="0">
              <a:lnSpc>
                <a:spcPts val="2307"/>
              </a:lnSpc>
              <a:buNone/>
            </a:pPr>
            <a:r>
              <a:rPr lang="en-US" sz="2307" b="1" dirty="0">
                <a:solidFill>
                  <a:srgbClr val="FF726D"/>
                </a:solidFill>
                <a:latin typeface="Inconsolata" pitchFamily="34" charset="0"/>
                <a:ea typeface="Inconsolata" pitchFamily="34" charset="-122"/>
                <a:cs typeface="Inconsolata" pitchFamily="34" charset="-120"/>
              </a:rPr>
              <a:t>1</a:t>
            </a:r>
            <a:endParaRPr lang="en-US" sz="2307" dirty="0"/>
          </a:p>
        </p:txBody>
      </p:sp>
      <p:sp>
        <p:nvSpPr>
          <p:cNvPr id="10" name="Text 7"/>
          <p:cNvSpPr/>
          <p:nvPr/>
        </p:nvSpPr>
        <p:spPr>
          <a:xfrm>
            <a:off x="2050852" y="2714744"/>
            <a:ext cx="2441734" cy="305157"/>
          </a:xfrm>
          <a:prstGeom prst="rect">
            <a:avLst/>
          </a:prstGeom>
          <a:noFill/>
          <a:ln/>
        </p:spPr>
        <p:txBody>
          <a:bodyPr wrap="none" rtlCol="0" anchor="t"/>
          <a:lstStyle/>
          <a:p>
            <a:pPr algn="l" indent="0" marL="0">
              <a:lnSpc>
                <a:spcPts val="2403"/>
              </a:lnSpc>
              <a:buNone/>
            </a:pPr>
            <a:r>
              <a:rPr lang="en-US" sz="1923" b="1" dirty="0">
                <a:solidFill>
                  <a:srgbClr val="FF726D"/>
                </a:solidFill>
                <a:latin typeface="Inconsolata" pitchFamily="34" charset="0"/>
                <a:ea typeface="Inconsolata" pitchFamily="34" charset="-122"/>
                <a:cs typeface="Inconsolata" pitchFamily="34" charset="-120"/>
              </a:rPr>
              <a:t>Artificial Neurons</a:t>
            </a:r>
            <a:endParaRPr lang="en-US" sz="1923" dirty="0"/>
          </a:p>
        </p:txBody>
      </p:sp>
      <p:sp>
        <p:nvSpPr>
          <p:cNvPr id="11" name="Text 8"/>
          <p:cNvSpPr/>
          <p:nvPr/>
        </p:nvSpPr>
        <p:spPr>
          <a:xfrm>
            <a:off x="2050852" y="3137059"/>
            <a:ext cx="6409492" cy="625078"/>
          </a:xfrm>
          <a:prstGeom prst="rect">
            <a:avLst/>
          </a:prstGeom>
          <a:noFill/>
          <a:ln/>
        </p:spPr>
        <p:txBody>
          <a:bodyPr wrap="square" rtlCol="0" anchor="t"/>
          <a:lstStyle/>
          <a:p>
            <a:pPr algn="l" indent="0" marL="0">
              <a:lnSpc>
                <a:spcPts val="2461"/>
              </a:lnSpc>
              <a:buNone/>
            </a:pPr>
            <a:r>
              <a:rPr lang="en-US" sz="1538" dirty="0">
                <a:solidFill>
                  <a:srgbClr val="DAD1E6"/>
                </a:solidFill>
                <a:latin typeface="Fira Sans" pitchFamily="34" charset="0"/>
                <a:ea typeface="Fira Sans" pitchFamily="34" charset="-122"/>
                <a:cs typeface="Fira Sans" pitchFamily="34" charset="-120"/>
              </a:rPr>
              <a:t>Neural networks are inspired by the structure and function of the human brain, with interconnected nodes acting as artificial neurons.</a:t>
            </a:r>
            <a:endParaRPr lang="en-US" sz="1538" dirty="0"/>
          </a:p>
        </p:txBody>
      </p:sp>
      <p:sp>
        <p:nvSpPr>
          <p:cNvPr id="12" name="Shape 9"/>
          <p:cNvSpPr/>
          <p:nvPr/>
        </p:nvSpPr>
        <p:spPr>
          <a:xfrm>
            <a:off x="1196280" y="4579799"/>
            <a:ext cx="683657" cy="24408"/>
          </a:xfrm>
          <a:prstGeom prst="rect">
            <a:avLst/>
          </a:prstGeom>
          <a:solidFill>
            <a:srgbClr val="FF6680"/>
          </a:solidFill>
          <a:ln/>
        </p:spPr>
      </p:sp>
      <p:sp>
        <p:nvSpPr>
          <p:cNvPr id="13" name="Shape 10"/>
          <p:cNvSpPr/>
          <p:nvPr/>
        </p:nvSpPr>
        <p:spPr>
          <a:xfrm>
            <a:off x="756821" y="4372332"/>
            <a:ext cx="439460" cy="439460"/>
          </a:xfrm>
          <a:prstGeom prst="roundRect">
            <a:avLst>
              <a:gd name="adj" fmla="val 13335"/>
            </a:avLst>
          </a:prstGeom>
          <a:solidFill>
            <a:srgbClr val="382748"/>
          </a:solidFill>
          <a:ln/>
        </p:spPr>
      </p:sp>
      <p:sp>
        <p:nvSpPr>
          <p:cNvPr id="14" name="Text 11"/>
          <p:cNvSpPr/>
          <p:nvPr/>
        </p:nvSpPr>
        <p:spPr>
          <a:xfrm>
            <a:off x="903268" y="4445556"/>
            <a:ext cx="146566" cy="293013"/>
          </a:xfrm>
          <a:prstGeom prst="rect">
            <a:avLst/>
          </a:prstGeom>
          <a:noFill/>
          <a:ln/>
        </p:spPr>
        <p:txBody>
          <a:bodyPr wrap="none" rtlCol="0" anchor="t"/>
          <a:lstStyle/>
          <a:p>
            <a:pPr algn="ctr" indent="0" marL="0">
              <a:lnSpc>
                <a:spcPts val="2307"/>
              </a:lnSpc>
              <a:buNone/>
            </a:pPr>
            <a:r>
              <a:rPr lang="en-US" sz="2307" b="1" dirty="0">
                <a:solidFill>
                  <a:srgbClr val="FF726D"/>
                </a:solidFill>
                <a:latin typeface="Inconsolata" pitchFamily="34" charset="0"/>
                <a:ea typeface="Inconsolata" pitchFamily="34" charset="-122"/>
                <a:cs typeface="Inconsolata" pitchFamily="34" charset="-120"/>
              </a:rPr>
              <a:t>2</a:t>
            </a:r>
            <a:endParaRPr lang="en-US" sz="2307" dirty="0"/>
          </a:p>
        </p:txBody>
      </p:sp>
      <p:sp>
        <p:nvSpPr>
          <p:cNvPr id="15" name="Text 12"/>
          <p:cNvSpPr/>
          <p:nvPr/>
        </p:nvSpPr>
        <p:spPr>
          <a:xfrm>
            <a:off x="2050852" y="4347924"/>
            <a:ext cx="2441734" cy="305157"/>
          </a:xfrm>
          <a:prstGeom prst="rect">
            <a:avLst/>
          </a:prstGeom>
          <a:noFill/>
          <a:ln/>
        </p:spPr>
        <p:txBody>
          <a:bodyPr wrap="none" rtlCol="0" anchor="t"/>
          <a:lstStyle/>
          <a:p>
            <a:pPr algn="l" indent="0" marL="0">
              <a:lnSpc>
                <a:spcPts val="2403"/>
              </a:lnSpc>
              <a:buNone/>
            </a:pPr>
            <a:r>
              <a:rPr lang="en-US" sz="1923" b="1" dirty="0">
                <a:solidFill>
                  <a:srgbClr val="FF726D"/>
                </a:solidFill>
                <a:latin typeface="Inconsolata" pitchFamily="34" charset="0"/>
                <a:ea typeface="Inconsolata" pitchFamily="34" charset="-122"/>
                <a:cs typeface="Inconsolata" pitchFamily="34" charset="-120"/>
              </a:rPr>
              <a:t>Deep Architecture</a:t>
            </a:r>
            <a:endParaRPr lang="en-US" sz="1923" dirty="0"/>
          </a:p>
        </p:txBody>
      </p:sp>
      <p:sp>
        <p:nvSpPr>
          <p:cNvPr id="16" name="Text 13"/>
          <p:cNvSpPr/>
          <p:nvPr/>
        </p:nvSpPr>
        <p:spPr>
          <a:xfrm>
            <a:off x="2050852" y="4770239"/>
            <a:ext cx="6409492" cy="625078"/>
          </a:xfrm>
          <a:prstGeom prst="rect">
            <a:avLst/>
          </a:prstGeom>
          <a:noFill/>
          <a:ln/>
        </p:spPr>
        <p:txBody>
          <a:bodyPr wrap="square" rtlCol="0" anchor="t"/>
          <a:lstStyle/>
          <a:p>
            <a:pPr algn="l" indent="0" marL="0">
              <a:lnSpc>
                <a:spcPts val="2461"/>
              </a:lnSpc>
              <a:buNone/>
            </a:pPr>
            <a:r>
              <a:rPr lang="en-US" sz="1538" dirty="0">
                <a:solidFill>
                  <a:srgbClr val="DAD1E6"/>
                </a:solidFill>
                <a:latin typeface="Fira Sans" pitchFamily="34" charset="0"/>
                <a:ea typeface="Fira Sans" pitchFamily="34" charset="-122"/>
                <a:cs typeface="Fira Sans" pitchFamily="34" charset="-120"/>
              </a:rPr>
              <a:t>Deep learning models have multiple hidden layers, allowing them to learn increasingly complex representations of the input data.</a:t>
            </a:r>
            <a:endParaRPr lang="en-US" sz="1538" dirty="0"/>
          </a:p>
        </p:txBody>
      </p:sp>
      <p:sp>
        <p:nvSpPr>
          <p:cNvPr id="17" name="Shape 14"/>
          <p:cNvSpPr/>
          <p:nvPr/>
        </p:nvSpPr>
        <p:spPr>
          <a:xfrm>
            <a:off x="1196280" y="6212979"/>
            <a:ext cx="683657" cy="24408"/>
          </a:xfrm>
          <a:prstGeom prst="rect">
            <a:avLst/>
          </a:prstGeom>
          <a:solidFill>
            <a:srgbClr val="FF6680"/>
          </a:solidFill>
          <a:ln/>
        </p:spPr>
      </p:sp>
      <p:sp>
        <p:nvSpPr>
          <p:cNvPr id="18" name="Shape 15"/>
          <p:cNvSpPr/>
          <p:nvPr/>
        </p:nvSpPr>
        <p:spPr>
          <a:xfrm>
            <a:off x="756821" y="6005513"/>
            <a:ext cx="439460" cy="439460"/>
          </a:xfrm>
          <a:prstGeom prst="roundRect">
            <a:avLst>
              <a:gd name="adj" fmla="val 13335"/>
            </a:avLst>
          </a:prstGeom>
          <a:solidFill>
            <a:srgbClr val="382748"/>
          </a:solidFill>
          <a:ln/>
        </p:spPr>
      </p:sp>
      <p:sp>
        <p:nvSpPr>
          <p:cNvPr id="19" name="Text 16"/>
          <p:cNvSpPr/>
          <p:nvPr/>
        </p:nvSpPr>
        <p:spPr>
          <a:xfrm>
            <a:off x="903268" y="6078736"/>
            <a:ext cx="146566" cy="293013"/>
          </a:xfrm>
          <a:prstGeom prst="rect">
            <a:avLst/>
          </a:prstGeom>
          <a:noFill/>
          <a:ln/>
        </p:spPr>
        <p:txBody>
          <a:bodyPr wrap="none" rtlCol="0" anchor="t"/>
          <a:lstStyle/>
          <a:p>
            <a:pPr algn="ctr" indent="0" marL="0">
              <a:lnSpc>
                <a:spcPts val="2307"/>
              </a:lnSpc>
              <a:buNone/>
            </a:pPr>
            <a:r>
              <a:rPr lang="en-US" sz="2307" b="1" dirty="0">
                <a:solidFill>
                  <a:srgbClr val="FF726D"/>
                </a:solidFill>
                <a:latin typeface="Inconsolata" pitchFamily="34" charset="0"/>
                <a:ea typeface="Inconsolata" pitchFamily="34" charset="-122"/>
                <a:cs typeface="Inconsolata" pitchFamily="34" charset="-120"/>
              </a:rPr>
              <a:t>3</a:t>
            </a:r>
            <a:endParaRPr lang="en-US" sz="2307" dirty="0"/>
          </a:p>
        </p:txBody>
      </p:sp>
      <p:sp>
        <p:nvSpPr>
          <p:cNvPr id="20" name="Text 17"/>
          <p:cNvSpPr/>
          <p:nvPr/>
        </p:nvSpPr>
        <p:spPr>
          <a:xfrm>
            <a:off x="2050852" y="5981105"/>
            <a:ext cx="2441734" cy="305157"/>
          </a:xfrm>
          <a:prstGeom prst="rect">
            <a:avLst/>
          </a:prstGeom>
          <a:noFill/>
          <a:ln/>
        </p:spPr>
        <p:txBody>
          <a:bodyPr wrap="none" rtlCol="0" anchor="t"/>
          <a:lstStyle/>
          <a:p>
            <a:pPr algn="l" indent="0" marL="0">
              <a:lnSpc>
                <a:spcPts val="2403"/>
              </a:lnSpc>
              <a:buNone/>
            </a:pPr>
            <a:r>
              <a:rPr lang="en-US" sz="1923" b="1" dirty="0">
                <a:solidFill>
                  <a:srgbClr val="FF726D"/>
                </a:solidFill>
                <a:latin typeface="Inconsolata" pitchFamily="34" charset="0"/>
                <a:ea typeface="Inconsolata" pitchFamily="34" charset="-122"/>
                <a:cs typeface="Inconsolata" pitchFamily="34" charset="-120"/>
              </a:rPr>
              <a:t>Powerful Learning</a:t>
            </a:r>
            <a:endParaRPr lang="en-US" sz="1923" dirty="0"/>
          </a:p>
        </p:txBody>
      </p:sp>
      <p:sp>
        <p:nvSpPr>
          <p:cNvPr id="21" name="Text 18"/>
          <p:cNvSpPr/>
          <p:nvPr/>
        </p:nvSpPr>
        <p:spPr>
          <a:xfrm>
            <a:off x="2050852" y="6403419"/>
            <a:ext cx="6409492" cy="625078"/>
          </a:xfrm>
          <a:prstGeom prst="rect">
            <a:avLst/>
          </a:prstGeom>
          <a:noFill/>
          <a:ln/>
        </p:spPr>
        <p:txBody>
          <a:bodyPr wrap="square" rtlCol="0" anchor="t"/>
          <a:lstStyle/>
          <a:p>
            <a:pPr algn="l" indent="0" marL="0">
              <a:lnSpc>
                <a:spcPts val="2461"/>
              </a:lnSpc>
              <a:buNone/>
            </a:pPr>
            <a:r>
              <a:rPr lang="en-US" sz="1538" dirty="0">
                <a:solidFill>
                  <a:srgbClr val="DAD1E6"/>
                </a:solidFill>
                <a:latin typeface="Fira Sans" pitchFamily="34" charset="0"/>
                <a:ea typeface="Fira Sans" pitchFamily="34" charset="-122"/>
                <a:cs typeface="Fira Sans" pitchFamily="34" charset="-120"/>
              </a:rPr>
              <a:t>The depth and complexity of deep neural networks enable them to tackle challenging problems that were previously difficult to solve.</a:t>
            </a:r>
            <a:endParaRPr lang="en-US" sz="1538"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091238" y="899636"/>
            <a:ext cx="6911459" cy="540068"/>
          </a:xfrm>
          <a:prstGeom prst="rect">
            <a:avLst/>
          </a:prstGeom>
          <a:noFill/>
          <a:ln/>
        </p:spPr>
        <p:txBody>
          <a:bodyPr wrap="none" rtlCol="0" anchor="t"/>
          <a:lstStyle/>
          <a:p>
            <a:pPr indent="0" marL="0">
              <a:lnSpc>
                <a:spcPts val="4253"/>
              </a:lnSpc>
              <a:buNone/>
            </a:pPr>
            <a:r>
              <a:rPr lang="en-US" sz="3402" b="1" dirty="0">
                <a:solidFill>
                  <a:srgbClr val="FF726D"/>
                </a:solidFill>
                <a:latin typeface="Inconsolata" pitchFamily="34" charset="0"/>
                <a:ea typeface="Inconsolata" pitchFamily="34" charset="-122"/>
                <a:cs typeface="Inconsolata" pitchFamily="34" charset="-120"/>
              </a:rPr>
              <a:t>Applications of Machine Learning</a:t>
            </a:r>
            <a:endParaRPr lang="en-US" sz="3402" dirty="0"/>
          </a:p>
        </p:txBody>
      </p:sp>
      <p:pic>
        <p:nvPicPr>
          <p:cNvPr id="6" name="Image 1" descr="preencoded.png">    </p:cNvPr>
          <p:cNvPicPr>
            <a:picLocks noChangeAspect="1"/>
          </p:cNvPicPr>
          <p:nvPr/>
        </p:nvPicPr>
        <p:blipFill>
          <a:blip r:embed="rId2"/>
          <a:stretch>
            <a:fillRect/>
          </a:stretch>
        </p:blipFill>
        <p:spPr>
          <a:xfrm>
            <a:off x="6091238" y="1698903"/>
            <a:ext cx="431959" cy="431959"/>
          </a:xfrm>
          <a:prstGeom prst="rect">
            <a:avLst/>
          </a:prstGeom>
        </p:spPr>
      </p:pic>
      <p:sp>
        <p:nvSpPr>
          <p:cNvPr id="7" name="Text 3"/>
          <p:cNvSpPr/>
          <p:nvPr/>
        </p:nvSpPr>
        <p:spPr>
          <a:xfrm>
            <a:off x="6091238" y="2303621"/>
            <a:ext cx="2160270" cy="269915"/>
          </a:xfrm>
          <a:prstGeom prst="rect">
            <a:avLst/>
          </a:prstGeom>
          <a:noFill/>
          <a:ln/>
        </p:spPr>
        <p:txBody>
          <a:bodyPr wrap="none" rtlCol="0" anchor="t"/>
          <a:lstStyle/>
          <a:p>
            <a:pPr algn="l" indent="0" marL="0">
              <a:lnSpc>
                <a:spcPts val="2126"/>
              </a:lnSpc>
              <a:buNone/>
            </a:pPr>
            <a:r>
              <a:rPr lang="en-US" sz="1701" b="1" dirty="0">
                <a:solidFill>
                  <a:srgbClr val="FF726D"/>
                </a:solidFill>
                <a:latin typeface="Inconsolata" pitchFamily="34" charset="0"/>
                <a:ea typeface="Inconsolata" pitchFamily="34" charset="-122"/>
                <a:cs typeface="Inconsolata" pitchFamily="34" charset="-120"/>
              </a:rPr>
              <a:t>Computer Vision</a:t>
            </a:r>
            <a:endParaRPr lang="en-US" sz="1701" dirty="0"/>
          </a:p>
        </p:txBody>
      </p:sp>
      <p:sp>
        <p:nvSpPr>
          <p:cNvPr id="8" name="Text 4"/>
          <p:cNvSpPr/>
          <p:nvPr/>
        </p:nvSpPr>
        <p:spPr>
          <a:xfrm>
            <a:off x="6091238" y="2677120"/>
            <a:ext cx="7934325" cy="553164"/>
          </a:xfrm>
          <a:prstGeom prst="rect">
            <a:avLst/>
          </a:prstGeom>
          <a:noFill/>
          <a:ln/>
        </p:spPr>
        <p:txBody>
          <a:bodyPr wrap="square" rtlCol="0" anchor="t"/>
          <a:lstStyle/>
          <a:p>
            <a:pPr algn="l" indent="0" marL="0">
              <a:lnSpc>
                <a:spcPts val="2177"/>
              </a:lnSpc>
              <a:buNone/>
            </a:pPr>
            <a:r>
              <a:rPr lang="en-US" sz="1361" dirty="0">
                <a:solidFill>
                  <a:srgbClr val="DAD1E6"/>
                </a:solidFill>
                <a:latin typeface="Fira Sans" pitchFamily="34" charset="0"/>
                <a:ea typeface="Fira Sans" pitchFamily="34" charset="-122"/>
                <a:cs typeface="Fira Sans" pitchFamily="34" charset="-120"/>
              </a:rPr>
              <a:t>Machine learning powers intelligent image and video analysis, enabling tasks like object detection, facial recognition, and image classification.</a:t>
            </a:r>
            <a:endParaRPr lang="en-US" sz="1361" dirty="0"/>
          </a:p>
        </p:txBody>
      </p:sp>
      <p:pic>
        <p:nvPicPr>
          <p:cNvPr id="9" name="Image 2" descr="preencoded.png">    </p:cNvPr>
          <p:cNvPicPr>
            <a:picLocks noChangeAspect="1"/>
          </p:cNvPicPr>
          <p:nvPr/>
        </p:nvPicPr>
        <p:blipFill>
          <a:blip r:embed="rId3"/>
          <a:stretch>
            <a:fillRect/>
          </a:stretch>
        </p:blipFill>
        <p:spPr>
          <a:xfrm>
            <a:off x="6091238" y="3748683"/>
            <a:ext cx="431959" cy="431959"/>
          </a:xfrm>
          <a:prstGeom prst="rect">
            <a:avLst/>
          </a:prstGeom>
        </p:spPr>
      </p:pic>
      <p:sp>
        <p:nvSpPr>
          <p:cNvPr id="10" name="Text 5"/>
          <p:cNvSpPr/>
          <p:nvPr/>
        </p:nvSpPr>
        <p:spPr>
          <a:xfrm>
            <a:off x="6091238" y="4353401"/>
            <a:ext cx="2915722" cy="269915"/>
          </a:xfrm>
          <a:prstGeom prst="rect">
            <a:avLst/>
          </a:prstGeom>
          <a:noFill/>
          <a:ln/>
        </p:spPr>
        <p:txBody>
          <a:bodyPr wrap="none" rtlCol="0" anchor="t"/>
          <a:lstStyle/>
          <a:p>
            <a:pPr algn="l" indent="0" marL="0">
              <a:lnSpc>
                <a:spcPts val="2126"/>
              </a:lnSpc>
              <a:buNone/>
            </a:pPr>
            <a:r>
              <a:rPr lang="en-US" sz="1701" b="1" dirty="0">
                <a:solidFill>
                  <a:srgbClr val="FF726D"/>
                </a:solidFill>
                <a:latin typeface="Inconsolata" pitchFamily="34" charset="0"/>
                <a:ea typeface="Inconsolata" pitchFamily="34" charset="-122"/>
                <a:cs typeface="Inconsolata" pitchFamily="34" charset="-120"/>
              </a:rPr>
              <a:t>Natural Language Processing</a:t>
            </a:r>
            <a:endParaRPr lang="en-US" sz="1701" dirty="0"/>
          </a:p>
        </p:txBody>
      </p:sp>
      <p:sp>
        <p:nvSpPr>
          <p:cNvPr id="11" name="Text 6"/>
          <p:cNvSpPr/>
          <p:nvPr/>
        </p:nvSpPr>
        <p:spPr>
          <a:xfrm>
            <a:off x="6091238" y="4726900"/>
            <a:ext cx="7934325" cy="553164"/>
          </a:xfrm>
          <a:prstGeom prst="rect">
            <a:avLst/>
          </a:prstGeom>
          <a:noFill/>
          <a:ln/>
        </p:spPr>
        <p:txBody>
          <a:bodyPr wrap="square" rtlCol="0" anchor="t"/>
          <a:lstStyle/>
          <a:p>
            <a:pPr algn="l" indent="0" marL="0">
              <a:lnSpc>
                <a:spcPts val="2177"/>
              </a:lnSpc>
              <a:buNone/>
            </a:pPr>
            <a:r>
              <a:rPr lang="en-US" sz="1361" dirty="0">
                <a:solidFill>
                  <a:srgbClr val="DAD1E6"/>
                </a:solidFill>
                <a:latin typeface="Fira Sans" pitchFamily="34" charset="0"/>
                <a:ea typeface="Fira Sans" pitchFamily="34" charset="-122"/>
                <a:cs typeface="Fira Sans" pitchFamily="34" charset="-120"/>
              </a:rPr>
              <a:t>Machine learning algorithms can understand, interpret, and generate human language, enabling applications like chatbots, language translation, and sentiment analysis.</a:t>
            </a:r>
            <a:endParaRPr lang="en-US" sz="1361" dirty="0"/>
          </a:p>
        </p:txBody>
      </p:sp>
      <p:pic>
        <p:nvPicPr>
          <p:cNvPr id="12" name="Image 3" descr="preencoded.png">    </p:cNvPr>
          <p:cNvPicPr>
            <a:picLocks noChangeAspect="1"/>
          </p:cNvPicPr>
          <p:nvPr/>
        </p:nvPicPr>
        <p:blipFill>
          <a:blip r:embed="rId4"/>
          <a:stretch>
            <a:fillRect/>
          </a:stretch>
        </p:blipFill>
        <p:spPr>
          <a:xfrm>
            <a:off x="6091238" y="5798463"/>
            <a:ext cx="431959" cy="431959"/>
          </a:xfrm>
          <a:prstGeom prst="rect">
            <a:avLst/>
          </a:prstGeom>
        </p:spPr>
      </p:pic>
      <p:sp>
        <p:nvSpPr>
          <p:cNvPr id="13" name="Text 7"/>
          <p:cNvSpPr/>
          <p:nvPr/>
        </p:nvSpPr>
        <p:spPr>
          <a:xfrm>
            <a:off x="6091238" y="6403181"/>
            <a:ext cx="2160270" cy="269915"/>
          </a:xfrm>
          <a:prstGeom prst="rect">
            <a:avLst/>
          </a:prstGeom>
          <a:noFill/>
          <a:ln/>
        </p:spPr>
        <p:txBody>
          <a:bodyPr wrap="none" rtlCol="0" anchor="t"/>
          <a:lstStyle/>
          <a:p>
            <a:pPr algn="l" indent="0" marL="0">
              <a:lnSpc>
                <a:spcPts val="2126"/>
              </a:lnSpc>
              <a:buNone/>
            </a:pPr>
            <a:r>
              <a:rPr lang="en-US" sz="1701" b="1" dirty="0">
                <a:solidFill>
                  <a:srgbClr val="FF726D"/>
                </a:solidFill>
                <a:latin typeface="Inconsolata" pitchFamily="34" charset="0"/>
                <a:ea typeface="Inconsolata" pitchFamily="34" charset="-122"/>
                <a:cs typeface="Inconsolata" pitchFamily="34" charset="-120"/>
              </a:rPr>
              <a:t>Predictive Analytics</a:t>
            </a:r>
            <a:endParaRPr lang="en-US" sz="1701" dirty="0"/>
          </a:p>
        </p:txBody>
      </p:sp>
      <p:sp>
        <p:nvSpPr>
          <p:cNvPr id="14" name="Text 8"/>
          <p:cNvSpPr/>
          <p:nvPr/>
        </p:nvSpPr>
        <p:spPr>
          <a:xfrm>
            <a:off x="6091238" y="6776680"/>
            <a:ext cx="7934325" cy="553164"/>
          </a:xfrm>
          <a:prstGeom prst="rect">
            <a:avLst/>
          </a:prstGeom>
          <a:noFill/>
          <a:ln/>
        </p:spPr>
        <p:txBody>
          <a:bodyPr wrap="square" rtlCol="0" anchor="t"/>
          <a:lstStyle/>
          <a:p>
            <a:pPr algn="l" indent="0" marL="0">
              <a:lnSpc>
                <a:spcPts val="2177"/>
              </a:lnSpc>
              <a:buNone/>
            </a:pPr>
            <a:r>
              <a:rPr lang="en-US" sz="1361" dirty="0">
                <a:solidFill>
                  <a:srgbClr val="DAD1E6"/>
                </a:solidFill>
                <a:latin typeface="Fira Sans" pitchFamily="34" charset="0"/>
                <a:ea typeface="Fira Sans" pitchFamily="34" charset="-122"/>
                <a:cs typeface="Fira Sans" pitchFamily="34" charset="-120"/>
              </a:rPr>
              <a:t>Machine learning models can analyze complex data to uncover patterns and make accurate predictions, revolutionizing decision-making in fields like finance, healthcare, and business.</a:t>
            </a:r>
            <a:endParaRPr lang="en-US" sz="1361"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197084" y="1037273"/>
            <a:ext cx="6598325" cy="634603"/>
          </a:xfrm>
          <a:prstGeom prst="rect">
            <a:avLst/>
          </a:prstGeom>
          <a:noFill/>
          <a:ln/>
        </p:spPr>
        <p:txBody>
          <a:bodyPr wrap="none" rtlCol="0" anchor="t"/>
          <a:lstStyle/>
          <a:p>
            <a:pPr indent="0" marL="0">
              <a:lnSpc>
                <a:spcPts val="4997"/>
              </a:lnSpc>
              <a:buNone/>
            </a:pPr>
            <a:r>
              <a:rPr lang="en-US" sz="3998" b="1" dirty="0">
                <a:solidFill>
                  <a:srgbClr val="FF726D"/>
                </a:solidFill>
                <a:latin typeface="Inconsolata" pitchFamily="34" charset="0"/>
                <a:ea typeface="Inconsolata" pitchFamily="34" charset="-122"/>
                <a:cs typeface="Inconsolata" pitchFamily="34" charset="-120"/>
              </a:rPr>
              <a:t>Challenges and Limitations</a:t>
            </a:r>
            <a:endParaRPr lang="en-US" sz="3998" dirty="0"/>
          </a:p>
        </p:txBody>
      </p:sp>
      <p:sp>
        <p:nvSpPr>
          <p:cNvPr id="6" name="Shape 3"/>
          <p:cNvSpPr/>
          <p:nvPr/>
        </p:nvSpPr>
        <p:spPr>
          <a:xfrm>
            <a:off x="6197084" y="1976438"/>
            <a:ext cx="7722632" cy="1494949"/>
          </a:xfrm>
          <a:prstGeom prst="roundRect">
            <a:avLst>
              <a:gd name="adj" fmla="val 4075"/>
            </a:avLst>
          </a:prstGeom>
          <a:solidFill>
            <a:srgbClr val="382748"/>
          </a:solidFill>
          <a:ln/>
        </p:spPr>
      </p:sp>
      <p:sp>
        <p:nvSpPr>
          <p:cNvPr id="7" name="Text 4"/>
          <p:cNvSpPr/>
          <p:nvPr/>
        </p:nvSpPr>
        <p:spPr>
          <a:xfrm>
            <a:off x="6400086" y="2179439"/>
            <a:ext cx="2538413" cy="317302"/>
          </a:xfrm>
          <a:prstGeom prst="rect">
            <a:avLst/>
          </a:prstGeom>
          <a:noFill/>
          <a:ln/>
        </p:spPr>
        <p:txBody>
          <a:bodyPr wrap="none" rtlCol="0" anchor="t"/>
          <a:lstStyle/>
          <a:p>
            <a:pPr indent="0" marL="0">
              <a:lnSpc>
                <a:spcPts val="2498"/>
              </a:lnSpc>
              <a:buNone/>
            </a:pPr>
            <a:r>
              <a:rPr lang="en-US" sz="1999" b="1" dirty="0">
                <a:solidFill>
                  <a:srgbClr val="FF726D"/>
                </a:solidFill>
                <a:latin typeface="Inconsolata" pitchFamily="34" charset="0"/>
                <a:ea typeface="Inconsolata" pitchFamily="34" charset="-122"/>
                <a:cs typeface="Inconsolata" pitchFamily="34" charset="-120"/>
              </a:rPr>
              <a:t>Bias and Fairness</a:t>
            </a:r>
            <a:endParaRPr lang="en-US" sz="1999" dirty="0"/>
          </a:p>
        </p:txBody>
      </p:sp>
      <p:sp>
        <p:nvSpPr>
          <p:cNvPr id="8" name="Text 5"/>
          <p:cNvSpPr/>
          <p:nvPr/>
        </p:nvSpPr>
        <p:spPr>
          <a:xfrm>
            <a:off x="6400086" y="2618542"/>
            <a:ext cx="7316629" cy="649843"/>
          </a:xfrm>
          <a:prstGeom prst="rect">
            <a:avLst/>
          </a:prstGeom>
          <a:noFill/>
          <a:ln/>
        </p:spPr>
        <p:txBody>
          <a:bodyPr wrap="square" rtlCol="0" anchor="t"/>
          <a:lstStyle/>
          <a:p>
            <a:pPr indent="0" marL="0">
              <a:lnSpc>
                <a:spcPts val="2558"/>
              </a:lnSpc>
              <a:buNone/>
            </a:pPr>
            <a:r>
              <a:rPr lang="en-US" sz="1599" dirty="0">
                <a:solidFill>
                  <a:srgbClr val="DAD1E6"/>
                </a:solidFill>
                <a:latin typeface="Fira Sans" pitchFamily="34" charset="0"/>
                <a:ea typeface="Fira Sans" pitchFamily="34" charset="-122"/>
                <a:cs typeface="Fira Sans" pitchFamily="34" charset="-120"/>
              </a:rPr>
              <a:t>Machine learning models can perpetuate societal biases if the training data is not representative or diverse.</a:t>
            </a:r>
            <a:endParaRPr lang="en-US" sz="1599" dirty="0"/>
          </a:p>
        </p:txBody>
      </p:sp>
      <p:sp>
        <p:nvSpPr>
          <p:cNvPr id="9" name="Shape 6"/>
          <p:cNvSpPr/>
          <p:nvPr/>
        </p:nvSpPr>
        <p:spPr>
          <a:xfrm>
            <a:off x="6197084" y="3674388"/>
            <a:ext cx="7722632" cy="1819870"/>
          </a:xfrm>
          <a:prstGeom prst="roundRect">
            <a:avLst>
              <a:gd name="adj" fmla="val 3348"/>
            </a:avLst>
          </a:prstGeom>
          <a:solidFill>
            <a:srgbClr val="382748"/>
          </a:solidFill>
          <a:ln/>
        </p:spPr>
      </p:sp>
      <p:sp>
        <p:nvSpPr>
          <p:cNvPr id="10" name="Text 7"/>
          <p:cNvSpPr/>
          <p:nvPr/>
        </p:nvSpPr>
        <p:spPr>
          <a:xfrm>
            <a:off x="6400086" y="3877389"/>
            <a:ext cx="2538413" cy="317302"/>
          </a:xfrm>
          <a:prstGeom prst="rect">
            <a:avLst/>
          </a:prstGeom>
          <a:noFill/>
          <a:ln/>
        </p:spPr>
        <p:txBody>
          <a:bodyPr wrap="none" rtlCol="0" anchor="t"/>
          <a:lstStyle/>
          <a:p>
            <a:pPr indent="0" marL="0">
              <a:lnSpc>
                <a:spcPts val="2498"/>
              </a:lnSpc>
              <a:buNone/>
            </a:pPr>
            <a:r>
              <a:rPr lang="en-US" sz="1999" b="1" dirty="0">
                <a:solidFill>
                  <a:srgbClr val="FF726D"/>
                </a:solidFill>
                <a:latin typeface="Inconsolata" pitchFamily="34" charset="0"/>
                <a:ea typeface="Inconsolata" pitchFamily="34" charset="-122"/>
                <a:cs typeface="Inconsolata" pitchFamily="34" charset="-120"/>
              </a:rPr>
              <a:t>Interpretability</a:t>
            </a:r>
            <a:endParaRPr lang="en-US" sz="1999" dirty="0"/>
          </a:p>
        </p:txBody>
      </p:sp>
      <p:sp>
        <p:nvSpPr>
          <p:cNvPr id="11" name="Text 8"/>
          <p:cNvSpPr/>
          <p:nvPr/>
        </p:nvSpPr>
        <p:spPr>
          <a:xfrm>
            <a:off x="6400086" y="4316492"/>
            <a:ext cx="7316629" cy="974765"/>
          </a:xfrm>
          <a:prstGeom prst="rect">
            <a:avLst/>
          </a:prstGeom>
          <a:noFill/>
          <a:ln/>
        </p:spPr>
        <p:txBody>
          <a:bodyPr wrap="square" rtlCol="0" anchor="t"/>
          <a:lstStyle/>
          <a:p>
            <a:pPr indent="0" marL="0">
              <a:lnSpc>
                <a:spcPts val="2558"/>
              </a:lnSpc>
              <a:buNone/>
            </a:pPr>
            <a:r>
              <a:rPr lang="en-US" sz="1599" dirty="0">
                <a:solidFill>
                  <a:srgbClr val="DAD1E6"/>
                </a:solidFill>
                <a:latin typeface="Fira Sans" pitchFamily="34" charset="0"/>
                <a:ea typeface="Fira Sans" pitchFamily="34" charset="-122"/>
                <a:cs typeface="Fira Sans" pitchFamily="34" charset="-120"/>
              </a:rPr>
              <a:t>The complexity of deep learning models can make it difficult to understand their decision-making processes, limiting their transparency and accountability.</a:t>
            </a:r>
            <a:endParaRPr lang="en-US" sz="1599" dirty="0"/>
          </a:p>
        </p:txBody>
      </p:sp>
      <p:sp>
        <p:nvSpPr>
          <p:cNvPr id="12" name="Shape 9"/>
          <p:cNvSpPr/>
          <p:nvPr/>
        </p:nvSpPr>
        <p:spPr>
          <a:xfrm>
            <a:off x="6197084" y="5697260"/>
            <a:ext cx="7722632" cy="1494949"/>
          </a:xfrm>
          <a:prstGeom prst="roundRect">
            <a:avLst>
              <a:gd name="adj" fmla="val 4075"/>
            </a:avLst>
          </a:prstGeom>
          <a:solidFill>
            <a:srgbClr val="382748"/>
          </a:solidFill>
          <a:ln/>
        </p:spPr>
      </p:sp>
      <p:sp>
        <p:nvSpPr>
          <p:cNvPr id="13" name="Text 10"/>
          <p:cNvSpPr/>
          <p:nvPr/>
        </p:nvSpPr>
        <p:spPr>
          <a:xfrm>
            <a:off x="6400086" y="5900261"/>
            <a:ext cx="2538413" cy="317302"/>
          </a:xfrm>
          <a:prstGeom prst="rect">
            <a:avLst/>
          </a:prstGeom>
          <a:noFill/>
          <a:ln/>
        </p:spPr>
        <p:txBody>
          <a:bodyPr wrap="none" rtlCol="0" anchor="t"/>
          <a:lstStyle/>
          <a:p>
            <a:pPr indent="0" marL="0">
              <a:lnSpc>
                <a:spcPts val="2498"/>
              </a:lnSpc>
              <a:buNone/>
            </a:pPr>
            <a:r>
              <a:rPr lang="en-US" sz="1999" b="1" dirty="0">
                <a:solidFill>
                  <a:srgbClr val="FF726D"/>
                </a:solidFill>
                <a:latin typeface="Inconsolata" pitchFamily="34" charset="0"/>
                <a:ea typeface="Inconsolata" pitchFamily="34" charset="-122"/>
                <a:cs typeface="Inconsolata" pitchFamily="34" charset="-120"/>
              </a:rPr>
              <a:t>Data Limitations</a:t>
            </a:r>
            <a:endParaRPr lang="en-US" sz="1999" dirty="0"/>
          </a:p>
        </p:txBody>
      </p:sp>
      <p:sp>
        <p:nvSpPr>
          <p:cNvPr id="14" name="Text 11"/>
          <p:cNvSpPr/>
          <p:nvPr/>
        </p:nvSpPr>
        <p:spPr>
          <a:xfrm>
            <a:off x="6400086" y="6339364"/>
            <a:ext cx="7316629" cy="649843"/>
          </a:xfrm>
          <a:prstGeom prst="rect">
            <a:avLst/>
          </a:prstGeom>
          <a:noFill/>
          <a:ln/>
        </p:spPr>
        <p:txBody>
          <a:bodyPr wrap="square" rtlCol="0" anchor="t"/>
          <a:lstStyle/>
          <a:p>
            <a:pPr indent="0" marL="0">
              <a:lnSpc>
                <a:spcPts val="2558"/>
              </a:lnSpc>
              <a:buNone/>
            </a:pPr>
            <a:r>
              <a:rPr lang="en-US" sz="1599" dirty="0">
                <a:solidFill>
                  <a:srgbClr val="DAD1E6"/>
                </a:solidFill>
                <a:latin typeface="Fira Sans" pitchFamily="34" charset="0"/>
                <a:ea typeface="Fira Sans" pitchFamily="34" charset="-122"/>
                <a:cs typeface="Fira Sans" pitchFamily="34" charset="-120"/>
              </a:rPr>
              <a:t>Successful machine learning requires large, high-quality datasets, which can be scarce or expensive to obtain for certain applications.</a:t>
            </a:r>
            <a:endParaRPr lang="en-US" sz="1599"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717828" y="760333"/>
            <a:ext cx="7708344" cy="1281827"/>
          </a:xfrm>
          <a:prstGeom prst="rect">
            <a:avLst/>
          </a:prstGeom>
          <a:noFill/>
          <a:ln/>
        </p:spPr>
        <p:txBody>
          <a:bodyPr wrap="square" rtlCol="0" anchor="t"/>
          <a:lstStyle/>
          <a:p>
            <a:pPr indent="0" marL="0">
              <a:lnSpc>
                <a:spcPts val="5047"/>
              </a:lnSpc>
              <a:buNone/>
            </a:pPr>
            <a:r>
              <a:rPr lang="en-US" sz="4038" b="1" dirty="0">
                <a:solidFill>
                  <a:srgbClr val="FF726D"/>
                </a:solidFill>
                <a:latin typeface="Inconsolata" pitchFamily="34" charset="0"/>
                <a:ea typeface="Inconsolata" pitchFamily="34" charset="-122"/>
                <a:cs typeface="Inconsolata" pitchFamily="34" charset="-120"/>
              </a:rPr>
              <a:t>Future Trends in AI and Machine Learning</a:t>
            </a:r>
            <a:endParaRPr lang="en-US" sz="4038" dirty="0"/>
          </a:p>
        </p:txBody>
      </p:sp>
      <p:pic>
        <p:nvPicPr>
          <p:cNvPr id="6" name="Image 1" descr="preencoded.png">    </p:cNvPr>
          <p:cNvPicPr>
            <a:picLocks noChangeAspect="1"/>
          </p:cNvPicPr>
          <p:nvPr/>
        </p:nvPicPr>
        <p:blipFill>
          <a:blip r:embed="rId2"/>
          <a:stretch>
            <a:fillRect/>
          </a:stretch>
        </p:blipFill>
        <p:spPr>
          <a:xfrm>
            <a:off x="717828" y="2349818"/>
            <a:ext cx="1025485" cy="1640800"/>
          </a:xfrm>
          <a:prstGeom prst="rect">
            <a:avLst/>
          </a:prstGeom>
        </p:spPr>
      </p:pic>
      <p:sp>
        <p:nvSpPr>
          <p:cNvPr id="7" name="Text 3"/>
          <p:cNvSpPr/>
          <p:nvPr/>
        </p:nvSpPr>
        <p:spPr>
          <a:xfrm>
            <a:off x="2050971" y="2554843"/>
            <a:ext cx="2563773" cy="320397"/>
          </a:xfrm>
          <a:prstGeom prst="rect">
            <a:avLst/>
          </a:prstGeom>
          <a:noFill/>
          <a:ln/>
        </p:spPr>
        <p:txBody>
          <a:bodyPr wrap="none" rtlCol="0" anchor="t"/>
          <a:lstStyle/>
          <a:p>
            <a:pPr algn="l" indent="0" marL="0">
              <a:lnSpc>
                <a:spcPts val="2523"/>
              </a:lnSpc>
              <a:buNone/>
            </a:pPr>
            <a:r>
              <a:rPr lang="en-US" sz="2019" b="1" dirty="0">
                <a:solidFill>
                  <a:srgbClr val="FF726D"/>
                </a:solidFill>
                <a:latin typeface="Inconsolata" pitchFamily="34" charset="0"/>
                <a:ea typeface="Inconsolata" pitchFamily="34" charset="-122"/>
                <a:cs typeface="Inconsolata" pitchFamily="34" charset="-120"/>
              </a:rPr>
              <a:t>Ethical AI</a:t>
            </a:r>
            <a:endParaRPr lang="en-US" sz="2019" dirty="0"/>
          </a:p>
        </p:txBody>
      </p:sp>
      <p:sp>
        <p:nvSpPr>
          <p:cNvPr id="8" name="Text 4"/>
          <p:cNvSpPr/>
          <p:nvPr/>
        </p:nvSpPr>
        <p:spPr>
          <a:xfrm>
            <a:off x="2050971" y="2998232"/>
            <a:ext cx="6375202" cy="656273"/>
          </a:xfrm>
          <a:prstGeom prst="rect">
            <a:avLst/>
          </a:prstGeom>
          <a:noFill/>
          <a:ln/>
        </p:spPr>
        <p:txBody>
          <a:bodyPr wrap="square" rtlCol="0" anchor="t"/>
          <a:lstStyle/>
          <a:p>
            <a:pPr algn="l" indent="0" marL="0">
              <a:lnSpc>
                <a:spcPts val="2584"/>
              </a:lnSpc>
              <a:buNone/>
            </a:pPr>
            <a:r>
              <a:rPr lang="en-US" sz="1615" dirty="0">
                <a:solidFill>
                  <a:srgbClr val="DAD1E6"/>
                </a:solidFill>
                <a:latin typeface="Fira Sans" pitchFamily="34" charset="0"/>
                <a:ea typeface="Fira Sans" pitchFamily="34" charset="-122"/>
                <a:cs typeface="Fira Sans" pitchFamily="34" charset="-120"/>
              </a:rPr>
              <a:t>Developing AI systems that are transparent, accountable, and aligned with human values will be a key priority.</a:t>
            </a:r>
            <a:endParaRPr lang="en-US" sz="1615" dirty="0"/>
          </a:p>
        </p:txBody>
      </p:sp>
      <p:pic>
        <p:nvPicPr>
          <p:cNvPr id="9" name="Image 2" descr="preencoded.png">    </p:cNvPr>
          <p:cNvPicPr>
            <a:picLocks noChangeAspect="1"/>
          </p:cNvPicPr>
          <p:nvPr/>
        </p:nvPicPr>
        <p:blipFill>
          <a:blip r:embed="rId3"/>
          <a:stretch>
            <a:fillRect/>
          </a:stretch>
        </p:blipFill>
        <p:spPr>
          <a:xfrm>
            <a:off x="717828" y="3990618"/>
            <a:ext cx="1025485" cy="1640800"/>
          </a:xfrm>
          <a:prstGeom prst="rect">
            <a:avLst/>
          </a:prstGeom>
        </p:spPr>
      </p:pic>
      <p:sp>
        <p:nvSpPr>
          <p:cNvPr id="10" name="Text 5"/>
          <p:cNvSpPr/>
          <p:nvPr/>
        </p:nvSpPr>
        <p:spPr>
          <a:xfrm>
            <a:off x="2050971" y="4195643"/>
            <a:ext cx="2563773" cy="320397"/>
          </a:xfrm>
          <a:prstGeom prst="rect">
            <a:avLst/>
          </a:prstGeom>
          <a:noFill/>
          <a:ln/>
        </p:spPr>
        <p:txBody>
          <a:bodyPr wrap="none" rtlCol="0" anchor="t"/>
          <a:lstStyle/>
          <a:p>
            <a:pPr algn="l" indent="0" marL="0">
              <a:lnSpc>
                <a:spcPts val="2523"/>
              </a:lnSpc>
              <a:buNone/>
            </a:pPr>
            <a:r>
              <a:rPr lang="en-US" sz="2019" b="1" dirty="0">
                <a:solidFill>
                  <a:srgbClr val="FF726D"/>
                </a:solidFill>
                <a:latin typeface="Inconsolata" pitchFamily="34" charset="0"/>
                <a:ea typeface="Inconsolata" pitchFamily="34" charset="-122"/>
                <a:cs typeface="Inconsolata" pitchFamily="34" charset="-120"/>
              </a:rPr>
              <a:t>Explainable AI</a:t>
            </a:r>
            <a:endParaRPr lang="en-US" sz="2019" dirty="0"/>
          </a:p>
        </p:txBody>
      </p:sp>
      <p:sp>
        <p:nvSpPr>
          <p:cNvPr id="11" name="Text 6"/>
          <p:cNvSpPr/>
          <p:nvPr/>
        </p:nvSpPr>
        <p:spPr>
          <a:xfrm>
            <a:off x="2050971" y="4639032"/>
            <a:ext cx="6375202" cy="656273"/>
          </a:xfrm>
          <a:prstGeom prst="rect">
            <a:avLst/>
          </a:prstGeom>
          <a:noFill/>
          <a:ln/>
        </p:spPr>
        <p:txBody>
          <a:bodyPr wrap="square" rtlCol="0" anchor="t"/>
          <a:lstStyle/>
          <a:p>
            <a:pPr algn="l" indent="0" marL="0">
              <a:lnSpc>
                <a:spcPts val="2584"/>
              </a:lnSpc>
              <a:buNone/>
            </a:pPr>
            <a:r>
              <a:rPr lang="en-US" sz="1615" dirty="0">
                <a:solidFill>
                  <a:srgbClr val="DAD1E6"/>
                </a:solidFill>
                <a:latin typeface="Fira Sans" pitchFamily="34" charset="0"/>
                <a:ea typeface="Fira Sans" pitchFamily="34" charset="-122"/>
                <a:cs typeface="Fira Sans" pitchFamily="34" charset="-120"/>
              </a:rPr>
              <a:t>Advancements in interpretable machine learning models will enhance the trustworthiness and adoption of these technologies.</a:t>
            </a:r>
            <a:endParaRPr lang="en-US" sz="1615" dirty="0"/>
          </a:p>
        </p:txBody>
      </p:sp>
      <p:pic>
        <p:nvPicPr>
          <p:cNvPr id="12" name="Image 3" descr="preencoded.png">    </p:cNvPr>
          <p:cNvPicPr>
            <a:picLocks noChangeAspect="1"/>
          </p:cNvPicPr>
          <p:nvPr/>
        </p:nvPicPr>
        <p:blipFill>
          <a:blip r:embed="rId4"/>
          <a:stretch>
            <a:fillRect/>
          </a:stretch>
        </p:blipFill>
        <p:spPr>
          <a:xfrm>
            <a:off x="717828" y="5631418"/>
            <a:ext cx="1025485" cy="1837849"/>
          </a:xfrm>
          <a:prstGeom prst="rect">
            <a:avLst/>
          </a:prstGeom>
        </p:spPr>
      </p:pic>
      <p:sp>
        <p:nvSpPr>
          <p:cNvPr id="13" name="Text 7"/>
          <p:cNvSpPr/>
          <p:nvPr/>
        </p:nvSpPr>
        <p:spPr>
          <a:xfrm>
            <a:off x="2050971" y="5836444"/>
            <a:ext cx="2563773" cy="320397"/>
          </a:xfrm>
          <a:prstGeom prst="rect">
            <a:avLst/>
          </a:prstGeom>
          <a:noFill/>
          <a:ln/>
        </p:spPr>
        <p:txBody>
          <a:bodyPr wrap="none" rtlCol="0" anchor="t"/>
          <a:lstStyle/>
          <a:p>
            <a:pPr algn="l" indent="0" marL="0">
              <a:lnSpc>
                <a:spcPts val="2523"/>
              </a:lnSpc>
              <a:buNone/>
            </a:pPr>
            <a:r>
              <a:rPr lang="en-US" sz="2019" b="1" dirty="0">
                <a:solidFill>
                  <a:srgbClr val="FF726D"/>
                </a:solidFill>
                <a:latin typeface="Inconsolata" pitchFamily="34" charset="0"/>
                <a:ea typeface="Inconsolata" pitchFamily="34" charset="-122"/>
                <a:cs typeface="Inconsolata" pitchFamily="34" charset="-120"/>
              </a:rPr>
              <a:t>Multimodal Learning</a:t>
            </a:r>
            <a:endParaRPr lang="en-US" sz="2019" dirty="0"/>
          </a:p>
        </p:txBody>
      </p:sp>
      <p:sp>
        <p:nvSpPr>
          <p:cNvPr id="14" name="Text 8"/>
          <p:cNvSpPr/>
          <p:nvPr/>
        </p:nvSpPr>
        <p:spPr>
          <a:xfrm>
            <a:off x="2050971" y="6279833"/>
            <a:ext cx="6375202" cy="984409"/>
          </a:xfrm>
          <a:prstGeom prst="rect">
            <a:avLst/>
          </a:prstGeom>
          <a:noFill/>
          <a:ln/>
        </p:spPr>
        <p:txBody>
          <a:bodyPr wrap="square" rtlCol="0" anchor="t"/>
          <a:lstStyle/>
          <a:p>
            <a:pPr algn="l" indent="0" marL="0">
              <a:lnSpc>
                <a:spcPts val="2584"/>
              </a:lnSpc>
              <a:buNone/>
            </a:pPr>
            <a:r>
              <a:rPr lang="en-US" sz="1615" dirty="0">
                <a:solidFill>
                  <a:srgbClr val="DAD1E6"/>
                </a:solidFill>
                <a:latin typeface="Fira Sans" pitchFamily="34" charset="0"/>
                <a:ea typeface="Fira Sans" pitchFamily="34" charset="-122"/>
                <a:cs typeface="Fira Sans" pitchFamily="34" charset="-120"/>
              </a:rPr>
              <a:t>The ability to integrate and learn from diverse data sources, including text, images, and audio, will drive more versatile AI applications.</a:t>
            </a:r>
            <a:endParaRPr lang="en-US" sz="1615"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2024-07-06T09:08:26Z</dcterms:created>
  <dcterms:modified xsi:type="dcterms:W3CDTF">2024-07-06T09:08:26Z</dcterms:modified>
</cp:coreProperties>
</file>